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5.xml" ContentType="application/vnd.openxmlformats-officedocument.presentationml.tags+xml"/>
  <Override PartName="/ppt/notesSlides/notesSlide33.xml" ContentType="application/vnd.openxmlformats-officedocument.presentationml.notesSlide+xml"/>
  <Override PartName="/ppt/tags/tag1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Lst>
  <p:notesMasterIdLst>
    <p:notesMasterId r:id="rId45"/>
  </p:notesMasterIdLst>
  <p:handoutMasterIdLst>
    <p:handoutMasterId r:id="rId46"/>
  </p:handoutMasterIdLst>
  <p:sldIdLst>
    <p:sldId id="501" r:id="rId7"/>
    <p:sldId id="502" r:id="rId8"/>
    <p:sldId id="504" r:id="rId9"/>
    <p:sldId id="505" r:id="rId10"/>
    <p:sldId id="506" r:id="rId11"/>
    <p:sldId id="508" r:id="rId12"/>
    <p:sldId id="507" r:id="rId13"/>
    <p:sldId id="510" r:id="rId14"/>
    <p:sldId id="343" r:id="rId15"/>
    <p:sldId id="324" r:id="rId16"/>
    <p:sldId id="2013" r:id="rId17"/>
    <p:sldId id="349" r:id="rId18"/>
    <p:sldId id="350" r:id="rId19"/>
    <p:sldId id="351" r:id="rId20"/>
    <p:sldId id="267" r:id="rId21"/>
    <p:sldId id="354" r:id="rId22"/>
    <p:sldId id="355" r:id="rId23"/>
    <p:sldId id="356" r:id="rId24"/>
    <p:sldId id="4531" r:id="rId25"/>
    <p:sldId id="2355" r:id="rId26"/>
    <p:sldId id="4532" r:id="rId27"/>
    <p:sldId id="783" r:id="rId28"/>
    <p:sldId id="3698" r:id="rId29"/>
    <p:sldId id="4225" r:id="rId30"/>
    <p:sldId id="4533" r:id="rId31"/>
    <p:sldId id="690" r:id="rId32"/>
    <p:sldId id="692" r:id="rId33"/>
    <p:sldId id="693" r:id="rId34"/>
    <p:sldId id="691" r:id="rId35"/>
    <p:sldId id="717" r:id="rId36"/>
    <p:sldId id="856" r:id="rId37"/>
    <p:sldId id="857" r:id="rId38"/>
    <p:sldId id="4534" r:id="rId39"/>
    <p:sldId id="698" r:id="rId40"/>
    <p:sldId id="4535" r:id="rId41"/>
    <p:sldId id="4536" r:id="rId42"/>
    <p:sldId id="511" r:id="rId43"/>
    <p:sldId id="5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Lab Review" id="{D13DE96A-FBA2-46BF-8265-A64C477863ED}">
          <p14:sldIdLst>
            <p14:sldId id="506"/>
            <p14:sldId id="508"/>
            <p14:sldId id="507"/>
            <p14:sldId id="510"/>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Main Presentation" id="{9C6DC15C-DA95-4727-B0CF-614F85130179}">
          <p14:sldIdLst>
            <p14:sldId id="4532"/>
            <p14:sldId id="783"/>
            <p14:sldId id="3698"/>
            <p14:sldId id="4225"/>
            <p14:sldId id="4533"/>
            <p14:sldId id="690"/>
            <p14:sldId id="692"/>
            <p14:sldId id="693"/>
            <p14:sldId id="691"/>
            <p14:sldId id="717"/>
            <p14:sldId id="856"/>
            <p14:sldId id="857"/>
            <p14:sldId id="4534"/>
            <p14:sldId id="698"/>
            <p14:sldId id="4535"/>
            <p14:sldId id="4536"/>
          </p14:sldIdLst>
        </p14:section>
        <p14:section name="Resources" id="{F0FB05A6-E94A-496D-92B4-3355DD6D21AF}">
          <p14:sldIdLst>
            <p14:sldId id="511"/>
          </p14:sldIdLst>
        </p14:section>
        <p14:section name="Conclusion" id="{1EB8832C-CECC-48AF-8BDB-6DDCF6FCD2DD}">
          <p14:sldIdLst>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5" autoAdjust="0"/>
    <p:restoredTop sz="71532" autoAdjust="0"/>
  </p:normalViewPr>
  <p:slideViewPr>
    <p:cSldViewPr snapToGrid="0">
      <p:cViewPr varScale="1">
        <p:scale>
          <a:sx n="90" d="100"/>
          <a:sy n="90" d="100"/>
        </p:scale>
        <p:origin x="66" y="96"/>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4:56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15</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The concept (and technologies) of “data lake” applies here: the modern data estate brings all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where traditional data analytics is often in batch mode and well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technologies like machine learning and deep learning.</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To do all this at the scale and rate of modern data growth, let’s look at cloud scale analytics.</a:t>
            </a:r>
          </a:p>
          <a:p>
            <a:pPr marL="0" indent="0">
              <a:buFontTx/>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scenarios for near real-time stream analytics? They include fraud detection (much more useful when it’s happening than a day later!), connected vehicles, patient monitoring, customer behavior,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 In order to get important insights from data, you need a cloud analytics platform that enables you to: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Easily ingest data of various types from streaming as well as static 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Store the data securely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Clean and prepare the data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Model and enrich the data, and serve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Report and analyze the data, and act on it where needed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p>
          <a:p>
            <a:r>
              <a:rPr lang="en-US" sz="900"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1/26/2019 4:56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available technologies at each stage, starting with Ingest and Acquire.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62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a:p>
            <a:endParaRPr lang="en-US" dirty="0"/>
          </a:p>
          <a:p>
            <a:r>
              <a:rPr lang="en-US" dirty="0"/>
              <a:t>Again, remember that you can download this deck. Also, the Azure docs (see Resources) are an exhaustive source of information about all the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storage options in Azure.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363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some </a:t>
            </a:r>
            <a:r>
              <a:rPr lang="en-US" dirty="0"/>
              <a:t>options for preparing, cleaning, </a:t>
            </a:r>
            <a:r>
              <a:rPr lang="en-US"/>
              <a:t>and transforming data in Azure.</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5:28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5765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Overall, this is a data estate that is a form of lambda architecture. At its simplest, a lambda architecture has “hot” and “cold” data paths and analysis capabilities. We will discuss that architecture pattern and all the technologies you’ll use more shortly,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10</a:t>
            </a:fld>
            <a:endParaRPr lang="en-US" dirty="0"/>
          </a:p>
        </p:txBody>
      </p:sp>
    </p:spTree>
    <p:extLst>
      <p:ext uri="{BB962C8B-B14F-4D97-AF65-F5344CB8AC3E}">
        <p14:creationId xmlns:p14="http://schemas.microsoft.com/office/powerpoint/2010/main" val="41160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550415"/>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1" y="1866901"/>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27724617"/>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2325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image" Target="../media/image10.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6" r:id="rId26"/>
    <p:sldLayoutId id="2147484567" r:id="rId27"/>
    <p:sldLayoutId id="2147484568" r:id="rId28"/>
    <p:sldLayoutId id="2147484569" r:id="rId29"/>
    <p:sldLayoutId id="2147484570" r:id="rId30"/>
    <p:sldLayoutId id="2147484571" r:id="rId31"/>
    <p:sldLayoutId id="2147484572" r:id="rId32"/>
    <p:sldLayoutId id="2147484573" r:id="rId33"/>
    <p:sldLayoutId id="2147484574" r:id="rId3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image" Target="../media/image67.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1.png"/><Relationship Id="rId12" Type="http://schemas.openxmlformats.org/officeDocument/2006/relationships/hyperlink" Target="http://www.asd.gov.au/infosec/irap/index.htm" TargetMode="External"/><Relationship Id="rId17" Type="http://schemas.openxmlformats.org/officeDocument/2006/relationships/image" Target="../media/image79.jpeg"/><Relationship Id="rId25" Type="http://schemas.openxmlformats.org/officeDocument/2006/relationships/image" Target="../media/image87.jpeg"/><Relationship Id="rId33" Type="http://schemas.openxmlformats.org/officeDocument/2006/relationships/image" Target="../media/image95.jpeg"/><Relationship Id="rId38" Type="http://schemas.openxmlformats.org/officeDocument/2006/relationships/image" Target="../media/image100.png"/><Relationship Id="rId2" Type="http://schemas.openxmlformats.org/officeDocument/2006/relationships/notesSlide" Target="../notesSlides/notesSlide17.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69.jpeg"/><Relationship Id="rId15" Type="http://schemas.openxmlformats.org/officeDocument/2006/relationships/image" Target="../media/image77.jpe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98.jpe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hyperlink" Target="https://www.fisc.or.jp/" TargetMode="Externa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7.jpeg"/><Relationship Id="rId18" Type="http://schemas.openxmlformats.org/officeDocument/2006/relationships/image" Target="../media/image1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6.jpeg"/><Relationship Id="rId17" Type="http://schemas.openxmlformats.org/officeDocument/2006/relationships/image" Target="../media/image111.jpeg"/><Relationship Id="rId2" Type="http://schemas.openxmlformats.org/officeDocument/2006/relationships/tags" Target="../tags/tag2.xml"/><Relationship Id="rId16" Type="http://schemas.openxmlformats.org/officeDocument/2006/relationships/image" Target="../media/image110.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5.jpeg"/><Relationship Id="rId5" Type="http://schemas.openxmlformats.org/officeDocument/2006/relationships/tags" Target="../tags/tag5.xml"/><Relationship Id="rId15" Type="http://schemas.openxmlformats.org/officeDocument/2006/relationships/image" Target="../media/image109.jpeg"/><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81.xml"/><Relationship Id="rId14" Type="http://schemas.openxmlformats.org/officeDocument/2006/relationships/image" Target="../media/image10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23.xml"/><Relationship Id="rId7" Type="http://schemas.openxmlformats.org/officeDocument/2006/relationships/image" Target="../media/image116.png"/><Relationship Id="rId2" Type="http://schemas.openxmlformats.org/officeDocument/2006/relationships/slideLayout" Target="../slideLayouts/slideLayout79.xml"/><Relationship Id="rId1" Type="http://schemas.openxmlformats.org/officeDocument/2006/relationships/tags" Target="../tags/tag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2.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2.xml"/><Relationship Id="rId1" Type="http://schemas.openxmlformats.org/officeDocument/2006/relationships/tags" Target="../tags/tag11.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2.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2.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2.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30.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31.xml"/><Relationship Id="rId1" Type="http://schemas.openxmlformats.org/officeDocument/2006/relationships/slideLayout" Target="../slideLayouts/slideLayout82.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2.xml"/><Relationship Id="rId1" Type="http://schemas.openxmlformats.org/officeDocument/2006/relationships/tags" Target="../tags/tag15.xml"/><Relationship Id="rId4" Type="http://schemas.openxmlformats.org/officeDocument/2006/relationships/hyperlink" Target="https://docs.microsoft.com/azure/storage/common/storage-redundancy"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2.xml"/><Relationship Id="rId1" Type="http://schemas.openxmlformats.org/officeDocument/2006/relationships/tags" Target="../tags/tag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panose="020B0502040204020203" pitchFamily="34" charset="0"/>
                <a:cs typeface="Segoe UI" panose="020B05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256767" y="316524"/>
            <a:ext cx="8478033"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Session Presentation</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Cloud Scale Analytics</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Ingest</a:t>
            </a:r>
          </a:p>
          <a:p>
            <a:pPr algn="ctr" defTabSz="914192">
              <a:defRPr/>
            </a:pPr>
            <a:r>
              <a:rPr lang="en-US" sz="1765" dirty="0">
                <a:gradFill>
                  <a:gsLst>
                    <a:gs pos="2051">
                      <a:srgbClr val="0078D4"/>
                    </a:gs>
                    <a:gs pos="15000">
                      <a:srgbClr val="0078D4"/>
                    </a:gs>
                  </a:gsLst>
                  <a:lin ang="5400000" scaled="0"/>
                </a:gradFill>
                <a:latin typeface="Segoe UI Semibold"/>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511147"/>
            <a:ext cx="103470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Prep</a:t>
            </a:r>
          </a:p>
          <a:p>
            <a:pPr algn="ctr" defTabSz="914192">
              <a:defRPr/>
            </a:pPr>
            <a:r>
              <a:rPr lang="en-US" sz="1765" dirty="0">
                <a:gradFill>
                  <a:gsLst>
                    <a:gs pos="2051">
                      <a:srgbClr val="0078D4"/>
                    </a:gs>
                    <a:gs pos="15000">
                      <a:srgbClr val="0078D4"/>
                    </a:gs>
                  </a:gsLst>
                  <a:lin ang="5400000" scaled="0"/>
                </a:gradFill>
                <a:latin typeface="Segoe UI Semibold"/>
              </a:rPr>
              <a:t>Clean</a:t>
            </a:r>
          </a:p>
          <a:p>
            <a:pPr algn="ctr" defTabSz="914192">
              <a:defRPr/>
            </a:pPr>
            <a:r>
              <a:rPr lang="en-US" sz="1765" dirty="0">
                <a:gradFill>
                  <a:gsLst>
                    <a:gs pos="2051">
                      <a:srgbClr val="0078D4"/>
                    </a:gs>
                    <a:gs pos="15000">
                      <a:srgbClr val="0078D4"/>
                    </a:gs>
                  </a:gsLst>
                  <a:lin ang="5400000" scaled="0"/>
                </a:gradFill>
                <a:latin typeface="Segoe UI Semibold"/>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Model</a:t>
            </a:r>
          </a:p>
          <a:p>
            <a:pPr algn="ctr" defTabSz="914192">
              <a:defRPr/>
            </a:pPr>
            <a:r>
              <a:rPr lang="en-US" sz="1765" dirty="0">
                <a:gradFill>
                  <a:gsLst>
                    <a:gs pos="2051">
                      <a:srgbClr val="0078D4"/>
                    </a:gs>
                    <a:gs pos="15000">
                      <a:srgbClr val="0078D4"/>
                    </a:gs>
                  </a:gsLst>
                  <a:lin ang="5400000" scaled="0"/>
                </a:gradFill>
                <a:latin typeface="Segoe UI Semibold"/>
              </a:rPr>
              <a:t>Enrich</a:t>
            </a:r>
          </a:p>
          <a:p>
            <a:pPr algn="ctr" defTabSz="914192">
              <a:defRPr/>
            </a:pPr>
            <a:r>
              <a:rPr lang="en-US" sz="1765" dirty="0">
                <a:gradFill>
                  <a:gsLst>
                    <a:gs pos="2051">
                      <a:srgbClr val="0078D4"/>
                    </a:gs>
                    <a:gs pos="15000">
                      <a:srgbClr val="0078D4"/>
                    </a:gs>
                  </a:gsLst>
                  <a:lin ang="5400000" scaled="0"/>
                </a:gradFill>
                <a:latin typeface="Segoe UI Semibold"/>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Report</a:t>
            </a:r>
          </a:p>
          <a:p>
            <a:pPr algn="ctr" defTabSz="914192">
              <a:defRPr/>
            </a:pPr>
            <a:r>
              <a:rPr lang="en-US" sz="1765" dirty="0">
                <a:gradFill>
                  <a:gsLst>
                    <a:gs pos="2051">
                      <a:srgbClr val="0078D4"/>
                    </a:gs>
                    <a:gs pos="15000">
                      <a:srgbClr val="0078D4"/>
                    </a:gs>
                  </a:gsLst>
                  <a:lin ang="5400000" scaled="0"/>
                </a:gradFill>
                <a:latin typeface="Segoe UI Semibold"/>
              </a:rPr>
              <a:t>Analyze</a:t>
            </a:r>
          </a:p>
          <a:p>
            <a:pPr algn="ctr" defTabSz="914192">
              <a:defRPr/>
            </a:pPr>
            <a:r>
              <a:rPr lang="en-US" sz="1765" dirty="0">
                <a:gradFill>
                  <a:gsLst>
                    <a:gs pos="2051">
                      <a:srgbClr val="0078D4"/>
                    </a:gs>
                    <a:gs pos="15000">
                      <a:srgbClr val="0078D4"/>
                    </a:gs>
                  </a:gsLst>
                  <a:lin ang="5400000" scaled="0"/>
                </a:gradFill>
                <a:latin typeface="Segoe UI Semibold"/>
              </a:rPr>
              <a:t>Act</a:t>
            </a:r>
          </a:p>
        </p:txBody>
      </p:sp>
      <p:sp>
        <p:nvSpPr>
          <p:cNvPr id="44" name="TextBox 43">
            <a:extLst>
              <a:ext uri="{FF2B5EF4-FFF2-40B4-BE49-F238E27FC236}">
                <a16:creationId xmlns:a16="http://schemas.microsoft.com/office/drawing/2014/main" id="{75FBBAC7-AE2A-41E3-946C-37AD3EF753E5}"/>
              </a:ext>
            </a:extLst>
          </p:cNvPr>
          <p:cNvSpPr txBox="1"/>
          <p:nvPr/>
        </p:nvSpPr>
        <p:spPr>
          <a:xfrm>
            <a:off x="6452410" y="9229459"/>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Databricks</a:t>
            </a:r>
          </a:p>
        </p:txBody>
      </p:sp>
      <p:sp>
        <p:nvSpPr>
          <p:cNvPr id="45" name="TextBox 44">
            <a:extLst>
              <a:ext uri="{FF2B5EF4-FFF2-40B4-BE49-F238E27FC236}">
                <a16:creationId xmlns:a16="http://schemas.microsoft.com/office/drawing/2014/main" id="{8581C617-2F91-4938-A6AA-235BDCDD61D1}"/>
              </a:ext>
            </a:extLst>
          </p:cNvPr>
          <p:cNvSpPr txBox="1"/>
          <p:nvPr/>
        </p:nvSpPr>
        <p:spPr>
          <a:xfrm>
            <a:off x="2512529" y="781236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Data Factory</a:t>
            </a:r>
          </a:p>
        </p:txBody>
      </p:sp>
      <p:sp>
        <p:nvSpPr>
          <p:cNvPr id="46" name="TextBox 45">
            <a:extLst>
              <a:ext uri="{FF2B5EF4-FFF2-40B4-BE49-F238E27FC236}">
                <a16:creationId xmlns:a16="http://schemas.microsoft.com/office/drawing/2014/main" id="{52FCE9FC-4391-4130-9127-900A76DD525E}"/>
              </a:ext>
            </a:extLst>
          </p:cNvPr>
          <p:cNvSpPr txBox="1"/>
          <p:nvPr/>
        </p:nvSpPr>
        <p:spPr>
          <a:xfrm>
            <a:off x="4482469" y="850990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 Lake Storage</a:t>
            </a:r>
          </a:p>
        </p:txBody>
      </p:sp>
      <p:sp>
        <p:nvSpPr>
          <p:cNvPr id="47" name="TextBox 46">
            <a:extLst>
              <a:ext uri="{FF2B5EF4-FFF2-40B4-BE49-F238E27FC236}">
                <a16:creationId xmlns:a16="http://schemas.microsoft.com/office/drawing/2014/main" id="{EF01B1BD-A5B5-4265-81A2-36FA10009667}"/>
              </a:ext>
            </a:extLst>
          </p:cNvPr>
          <p:cNvSpPr txBox="1"/>
          <p:nvPr/>
        </p:nvSpPr>
        <p:spPr>
          <a:xfrm>
            <a:off x="8115121" y="10013595"/>
            <a:ext cx="180961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SQL Data Warehouse</a:t>
            </a:r>
          </a:p>
        </p:txBody>
      </p:sp>
      <p:sp>
        <p:nvSpPr>
          <p:cNvPr id="60" name="TextBox 59">
            <a:extLst>
              <a:ext uri="{FF2B5EF4-FFF2-40B4-BE49-F238E27FC236}">
                <a16:creationId xmlns:a16="http://schemas.microsoft.com/office/drawing/2014/main" id="{C69238D2-5444-47FE-8F0D-4B69D76E6F84}"/>
              </a:ext>
            </a:extLst>
          </p:cNvPr>
          <p:cNvSpPr txBox="1"/>
          <p:nvPr/>
        </p:nvSpPr>
        <p:spPr>
          <a:xfrm>
            <a:off x="10465960" y="10714066"/>
            <a:ext cx="1037020" cy="221599"/>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Power BI</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1128029"/>
            <a:chOff x="462139" y="4239500"/>
            <a:chExt cx="1142468" cy="1128029"/>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83099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2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p:bldP spid="54" grpId="0"/>
      <p:bldP spid="55"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Ingest / Acquire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Ingest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511147"/>
            <a:ext cx="103470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Clean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48388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animBg="1"/>
      <p:bldP spid="54" grpId="0" animBg="1"/>
      <p:bldP spid="55"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457200" indent="-457200">
              <a:buClr>
                <a:schemeClr val="tx1"/>
              </a:buClr>
              <a:buFont typeface="Arial" panose="020B0604020202020204" pitchFamily="34" charset="0"/>
              <a:buChar char="•"/>
            </a:pPr>
            <a:r>
              <a:rPr lang="en-US" dirty="0"/>
              <a:t>Pre-Requisites: 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a:t>
            </a:r>
          </a:p>
          <a:p>
            <a:pPr marL="457200" indent="-457200">
              <a:buClr>
                <a:schemeClr val="tx1"/>
              </a:buClr>
              <a:buFont typeface="Arial" panose="020B0604020202020204" pitchFamily="34" charset="0"/>
              <a:buChar char="•"/>
            </a:pPr>
            <a:r>
              <a:rPr lang="en-US" dirty="0"/>
              <a:t>Format: 25% Presentation / 75% Hands-On</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Several proctors are here to help</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381281270"/>
              </p:ext>
            </p:extLst>
          </p:nvPr>
        </p:nvGraphicFramePr>
        <p:xfrm>
          <a:off x="194310" y="1051560"/>
          <a:ext cx="11830048" cy="5492024"/>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600" dirty="0"/>
                    </a:p>
                  </a:txBody>
                  <a:tcPr/>
                </a:tc>
                <a:tc>
                  <a:txBody>
                    <a:bodyPr/>
                    <a:lstStyle/>
                    <a:p>
                      <a:pPr algn="ctr"/>
                      <a:r>
                        <a:rPr lang="en-US" sz="1600" dirty="0"/>
                        <a:t>Apache Kafka on HDInsight</a:t>
                      </a:r>
                      <a:endParaRPr lang="en-US" sz="1600" b="0" dirty="0"/>
                    </a:p>
                  </a:txBody>
                  <a:tcPr/>
                </a:tc>
                <a:tc>
                  <a:txBody>
                    <a:bodyPr/>
                    <a:lstStyle/>
                    <a:p>
                      <a:pPr algn="ctr"/>
                      <a:r>
                        <a:rPr lang="en-US" sz="1600"/>
                        <a:t>Azure Event Hubs</a:t>
                      </a:r>
                      <a:endParaRPr lang="en-US" sz="1600" b="0"/>
                    </a:p>
                  </a:txBody>
                  <a:tcPr/>
                </a:tc>
                <a:tc>
                  <a:txBody>
                    <a:bodyPr/>
                    <a:lstStyle/>
                    <a:p>
                      <a:pPr algn="ctr"/>
                      <a:r>
                        <a:rPr lang="en-US" sz="1600" dirty="0"/>
                        <a:t>Azure IoT Hub</a:t>
                      </a:r>
                      <a:endParaRPr lang="en-US" sz="1600" b="0" dirty="0"/>
                    </a:p>
                  </a:txBody>
                  <a:tcPr/>
                </a:tc>
                <a:extLst>
                  <a:ext uri="{0D108BD9-81ED-4DB2-BD59-A6C34878D82A}">
                    <a16:rowId xmlns:a16="http://schemas.microsoft.com/office/drawing/2014/main" val="1638703510"/>
                  </a:ext>
                </a:extLst>
              </a:tr>
              <a:tr h="419520">
                <a:tc>
                  <a:txBody>
                    <a:bodyPr/>
                    <a:lstStyle/>
                    <a:p>
                      <a:r>
                        <a:rPr lang="en-US" sz="1200" dirty="0"/>
                        <a:t>Open-Source</a:t>
                      </a:r>
                      <a:endParaRPr lang="en-US" sz="1200" b="0" dirty="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200"/>
                        <a:t>Serverless Service</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200"/>
                        <a:t>Hybrid (cloud and on-</a:t>
                      </a:r>
                      <a:r>
                        <a:rPr lang="en-US" sz="1200" err="1"/>
                        <a:t>prem</a:t>
                      </a:r>
                      <a:r>
                        <a:rPr lang="en-US" sz="1200"/>
                        <a:t>)</a:t>
                      </a:r>
                      <a:endParaRPr lang="en-US" sz="1200" b="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200" dirty="0"/>
                        <a:t>Protocols supported</a:t>
                      </a:r>
                      <a:endParaRPr lang="en-US" sz="1200" b="0" dirty="0">
                        <a:solidFill>
                          <a:schemeClr val="bg1"/>
                        </a:solidFill>
                        <a:latin typeface="+mn-lt"/>
                      </a:endParaRPr>
                    </a:p>
                  </a:txBody>
                  <a:tcPr anchor="ctr"/>
                </a:tc>
                <a:tc>
                  <a:txBody>
                    <a:bodyPr/>
                    <a:lstStyle/>
                    <a:p>
                      <a:r>
                        <a:rPr lang="en-US" sz="1200"/>
                        <a:t>HTTP REST</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AMQP, HTTP REST</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MQTT, AMQP, HTTPS and </a:t>
                      </a:r>
                      <a:r>
                        <a:rPr lang="en-US" sz="1200" dirty="0">
                          <a:hlinkClick r:id="rId3"/>
                        </a:rPr>
                        <a:t>Azure IoT protocol gateway </a:t>
                      </a:r>
                      <a:r>
                        <a:rPr lang="en-US" sz="1200" dirty="0"/>
                        <a:t>for custom protocols</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200"/>
                        <a:t>Replication and reliability</a:t>
                      </a:r>
                      <a:endParaRPr lang="en-US" sz="1200" b="0">
                        <a:solidFill>
                          <a:schemeClr val="bg1"/>
                        </a:solidFill>
                        <a:latin typeface="+mn-lt"/>
                      </a:endParaRPr>
                    </a:p>
                  </a:txBody>
                  <a:tcPr anchor="ctr"/>
                </a:tc>
                <a:tc>
                  <a:txBody>
                    <a:bodyPr/>
                    <a:lstStyle/>
                    <a:p>
                      <a:r>
                        <a:rPr lang="en-US" sz="1200"/>
                        <a:t>Manually configured with tools like MirrorMaker</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200"/>
                        <a:t>SLA</a:t>
                      </a:r>
                      <a:endParaRPr lang="en-US" sz="1200" b="0">
                        <a:solidFill>
                          <a:schemeClr val="bg1"/>
                        </a:solidFill>
                        <a:latin typeface="+mn-lt"/>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200"/>
                        <a:t>Scaling</a:t>
                      </a:r>
                      <a:endParaRPr lang="en-US" sz="1200" b="0">
                        <a:solidFill>
                          <a:schemeClr val="bg1"/>
                        </a:solidFill>
                        <a:latin typeface="+mn-lt"/>
                      </a:endParaRPr>
                    </a:p>
                  </a:txBody>
                  <a:tcPr anchor="ctr"/>
                </a:tc>
                <a:tc>
                  <a:txBody>
                    <a:bodyPr/>
                    <a:lstStyle/>
                    <a:p>
                      <a:r>
                        <a:rPr lang="en-US" sz="1200"/>
                        <a:t>Limited by number and type of nodes in the HDInsight cluster provisioned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Throughput Units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IoT Hub Units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200"/>
                        <a:t>Throttling</a:t>
                      </a:r>
                      <a:endParaRPr lang="en-US" sz="1200" b="0">
                        <a:solidFill>
                          <a:schemeClr val="bg1"/>
                        </a:solidFill>
                        <a:latin typeface="+mn-lt"/>
                      </a:endParaRPr>
                    </a:p>
                  </a:txBody>
                  <a:tcPr anchor="ctr"/>
                </a:tc>
                <a:tc>
                  <a:txBody>
                    <a:bodyPr/>
                    <a:lstStyle/>
                    <a:p>
                      <a:r>
                        <a:rPr lang="en-US" sz="1200"/>
                        <a:t>No, explicit throttling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TU limits are reached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IoT Hub Unit limits are reached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200"/>
                        <a:t>Message Size</a:t>
                      </a:r>
                      <a:endParaRPr lang="en-US" sz="1200" b="0">
                        <a:solidFill>
                          <a:schemeClr val="bg1"/>
                        </a:solidFill>
                        <a:latin typeface="+mn-lt"/>
                      </a:endParaRPr>
                    </a:p>
                  </a:txBody>
                  <a:tcPr anchor="ctr"/>
                </a:tc>
                <a:tc>
                  <a:txBody>
                    <a:bodyPr/>
                    <a:lstStyle/>
                    <a:p>
                      <a:r>
                        <a:rPr lang="en-US" sz="1200"/>
                        <a:t>No Limits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200"/>
                        <a:t>Message Ordering</a:t>
                      </a:r>
                      <a:endParaRPr lang="en-US" sz="1200" b="0">
                        <a:solidFill>
                          <a:schemeClr val="bg1"/>
                        </a:solidFill>
                        <a:latin typeface="+mn-lt"/>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within a partition</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200" dirty="0"/>
                        <a:t>Long-term Storage</a:t>
                      </a:r>
                      <a:endParaRPr lang="en-US" sz="1200" b="0" dirty="0">
                        <a:solidFill>
                          <a:schemeClr val="bg1"/>
                        </a:solidFill>
                        <a:latin typeface="+mn-lt"/>
                      </a:endParaRPr>
                    </a:p>
                  </a:txBody>
                  <a:tcPr anchor="ctr"/>
                </a:tc>
                <a:tc>
                  <a:txBody>
                    <a:bodyPr/>
                    <a:lstStyle/>
                    <a:p>
                      <a:r>
                        <a:rPr lang="en-US" sz="1100" dirty="0"/>
                        <a:t>Can automatically store in Azure Managed Disk. Number of disk has to be explicitly specified during cluster creation. </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100" dirty="0"/>
                        <a:t>Can automatically store in Azure Blob Storage or Azure Data Lake Store.</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(using ABS as an endpoint)</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712771814"/>
              </p:ext>
            </p:extLst>
          </p:nvPr>
        </p:nvGraphicFramePr>
        <p:xfrm>
          <a:off x="182880" y="1211580"/>
          <a:ext cx="11864340" cy="5365547"/>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600"/>
                    </a:p>
                  </a:txBody>
                  <a:tcPr/>
                </a:tc>
                <a:tc>
                  <a:txBody>
                    <a:bodyPr/>
                    <a:lstStyle/>
                    <a:p>
                      <a:r>
                        <a:rPr lang="en-US" sz="1600"/>
                        <a:t>Apache Kafka on HDInsight</a:t>
                      </a:r>
                      <a:endParaRPr lang="en-US" sz="1600" b="0"/>
                    </a:p>
                  </a:txBody>
                  <a:tcPr/>
                </a:tc>
                <a:tc>
                  <a:txBody>
                    <a:bodyPr/>
                    <a:lstStyle/>
                    <a:p>
                      <a:r>
                        <a:rPr lang="en-US" sz="1600"/>
                        <a:t>Azure Event Hubs</a:t>
                      </a:r>
                      <a:endParaRPr lang="en-US" sz="1600" b="0"/>
                    </a:p>
                  </a:txBody>
                  <a:tcPr/>
                </a:tc>
                <a:tc>
                  <a:txBody>
                    <a:bodyPr/>
                    <a:lstStyle/>
                    <a:p>
                      <a:r>
                        <a:rPr lang="en-US" sz="1600"/>
                        <a:t>Azure IoT Hub</a:t>
                      </a:r>
                      <a:endParaRPr lang="en-US" sz="1600" b="0"/>
                    </a:p>
                  </a:txBody>
                  <a:tcPr/>
                </a:tc>
                <a:extLst>
                  <a:ext uri="{0D108BD9-81ED-4DB2-BD59-A6C34878D82A}">
                    <a16:rowId xmlns:a16="http://schemas.microsoft.com/office/drawing/2014/main" val="1638703510"/>
                  </a:ext>
                </a:extLst>
              </a:tr>
              <a:tr h="457297">
                <a:tc>
                  <a:txBody>
                    <a:bodyPr/>
                    <a:lstStyle/>
                    <a:p>
                      <a:r>
                        <a:rPr lang="en-US" sz="1200"/>
                        <a:t>Pricing Model</a:t>
                      </a:r>
                      <a:endParaRPr lang="en-US" sz="1200" b="0">
                        <a:solidFill>
                          <a:schemeClr val="bg1"/>
                        </a:solidFill>
                        <a:latin typeface="+mn-lt"/>
                      </a:endParaRPr>
                    </a:p>
                  </a:txBody>
                  <a:tcPr anchor="ctr"/>
                </a:tc>
                <a:tc>
                  <a:txBody>
                    <a:bodyPr/>
                    <a:lstStyle/>
                    <a:p>
                      <a:r>
                        <a:rPr lang="en-US" sz="1200"/>
                        <a:t>Pay for number and type of nodes in the HDInsight cluster and duration of use.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TU</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IoT Hub Unit</a:t>
                      </a:r>
                    </a:p>
                  </a:txBody>
                  <a:tcPr/>
                </a:tc>
                <a:extLst>
                  <a:ext uri="{0D108BD9-81ED-4DB2-BD59-A6C34878D82A}">
                    <a16:rowId xmlns:a16="http://schemas.microsoft.com/office/drawing/2014/main" val="3386148927"/>
                  </a:ext>
                </a:extLst>
              </a:tr>
              <a:tr h="457297">
                <a:tc gridSpan="4">
                  <a:txBody>
                    <a:bodyPr/>
                    <a:lstStyle/>
                    <a:p>
                      <a:r>
                        <a:rPr lang="en-US" sz="1200" dirty="0"/>
                        <a:t>IoT Scenario</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200" dirty="0"/>
                        <a:t>Scales to Billions of devices</a:t>
                      </a:r>
                      <a:endParaRPr lang="en-US" sz="1200" b="0" dirty="0">
                        <a:solidFill>
                          <a:schemeClr val="bg1"/>
                        </a:solidFill>
                        <a:latin typeface="+mn-lt"/>
                      </a:endParaRPr>
                    </a:p>
                  </a:txBody>
                  <a:tcPr anchor="ctr"/>
                </a:tc>
                <a:tc>
                  <a:txBody>
                    <a:bodyPr/>
                    <a:lstStyle/>
                    <a:p>
                      <a:r>
                        <a:rPr lang="en-US" sz="1200" dirty="0"/>
                        <a:t>No</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200"/>
                        <a:t>Bi-directional Communication</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200"/>
                        <a:t>Per-device security</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SAS Tokens to identify devices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200" dirty="0"/>
                        <a:t>Device State Management</a:t>
                      </a:r>
                      <a:endParaRPr lang="en-US" sz="1200" b="0" dirty="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200"/>
                        <a:t>Route Messages to multiple end-points</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up to 10 custom endpoints are supported.</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200" dirty="0"/>
                        <a:t>Integration With Stream Analytics Service</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200"/>
                        <a:t>Azure Stream Analytics</a:t>
                      </a:r>
                      <a:endParaRPr lang="en-US" sz="1200" b="0">
                        <a:solidFill>
                          <a:schemeClr val="bg1"/>
                        </a:solidFill>
                        <a:latin typeface="+mn-lt"/>
                      </a:endParaRPr>
                    </a:p>
                  </a:txBody>
                  <a:tcPr anchor="ctr"/>
                </a:tc>
                <a:tc>
                  <a:txBody>
                    <a:bodyPr/>
                    <a:lstStyle/>
                    <a:p>
                      <a:r>
                        <a:rPr lang="en-US" sz="1200"/>
                        <a:t>No, not built-in, requires coding; samples provided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200"/>
                        <a:t>Spark Streaming</a:t>
                      </a:r>
                      <a:endParaRPr lang="en-US" sz="1200" b="0">
                        <a:solidFill>
                          <a:schemeClr val="bg1"/>
                        </a:solidFill>
                        <a:latin typeface="+mn-lt"/>
                      </a:endParaRPr>
                    </a:p>
                  </a:txBody>
                  <a:tcPr anchor="ctr"/>
                </a:tc>
                <a:tc>
                  <a:txBody>
                    <a:bodyPr/>
                    <a:lstStyle/>
                    <a:p>
                      <a:r>
                        <a:rPr lang="en-US" sz="1200"/>
                        <a:t>Yes, </a:t>
                      </a:r>
                      <a:r>
                        <a:rPr lang="en-US" sz="1200">
                          <a:hlinkClick r:id="rId3"/>
                        </a:rPr>
                        <a:t>integration</a:t>
                      </a:r>
                      <a:r>
                        <a:rPr lang="en-US" sz="1200"/>
                        <a:t>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Sample code </a:t>
                      </a:r>
                      <a:r>
                        <a:rPr lang="en-US" sz="1200">
                          <a:hlinkClick r:id="rId4"/>
                        </a:rPr>
                        <a:t>available</a:t>
                      </a:r>
                      <a:endParaRPr lang="en-US" sz="1200">
                        <a:solidFill>
                          <a:schemeClr val="bg2">
                            <a:lumMod val="25000"/>
                          </a:schemeClr>
                        </a:solidFill>
                        <a:latin typeface="+mn-lt"/>
                        <a:cs typeface="Segoe UI" panose="020B0502040204020203" pitchFamily="34" charset="0"/>
                      </a:endParaRPr>
                    </a:p>
                  </a:txBody>
                  <a:tcPr anchor="ctr"/>
                </a:tc>
                <a:tc>
                  <a:txBody>
                    <a:bodyPr/>
                    <a:lstStyle/>
                    <a:p>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200" dirty="0"/>
                        <a:t>Apache Storm on HDInsight</a:t>
                      </a:r>
                      <a:endParaRPr lang="en-US" sz="1200" b="0" dirty="0">
                        <a:solidFill>
                          <a:schemeClr val="bg1"/>
                        </a:solidFill>
                        <a:latin typeface="+mn-lt"/>
                      </a:endParaRPr>
                    </a:p>
                  </a:txBody>
                  <a:tcPr anchor="ctr"/>
                </a:tc>
                <a:tc>
                  <a:txBody>
                    <a:bodyPr/>
                    <a:lstStyle/>
                    <a:p>
                      <a:r>
                        <a:rPr lang="en-US" sz="1200">
                          <a:hlinkClick r:id="rId5"/>
                        </a:rPr>
                        <a:t>Kafka Spout </a:t>
                      </a:r>
                      <a:r>
                        <a:rPr lang="en-US" sz="1200"/>
                        <a:t>for Storm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Not built-in,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Not built-in, required coding</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4" y="222584"/>
            <a:ext cx="11336039" cy="739343"/>
          </a:xfrm>
        </p:spPr>
        <p:txBody>
          <a:bodyP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Store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511147"/>
            <a:ext cx="103470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Clean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125415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202568344"/>
              </p:ext>
            </p:extLst>
          </p:nvPr>
        </p:nvGraphicFramePr>
        <p:xfrm>
          <a:off x="457200" y="1773973"/>
          <a:ext cx="11295871" cy="4239882"/>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2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2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2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2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2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2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Max 2PB (US/EU) per account and 4.75 </a:t>
                      </a:r>
                      <a:r>
                        <a:rPr lang="en-US" sz="1200" dirty="0" err="1">
                          <a:effectLst/>
                        </a:rPr>
                        <a:t>TiB</a:t>
                      </a:r>
                      <a:r>
                        <a:rPr lang="en-US" sz="12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2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Locally redundant (LRS), globally redundant (GRS), and read-access globally redundant (RA-GRS). See </a:t>
                      </a:r>
                      <a:r>
                        <a:rPr lang="en-US" sz="1200" u="none" strike="noStrike" dirty="0">
                          <a:effectLst/>
                          <a:hlinkClick r:id="rId4"/>
                        </a:rPr>
                        <a:t>Azure Storage replication</a:t>
                      </a:r>
                      <a:r>
                        <a:rPr lang="en-US" sz="1200" u="none" strike="noStrike" dirty="0">
                          <a:effectLst/>
                        </a:rPr>
                        <a:t> </a:t>
                      </a:r>
                      <a:r>
                        <a:rPr lang="en-US" sz="12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2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2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Prep – Clean – Transform</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511147"/>
            <a:ext cx="1034707" cy="814838"/>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Prep</a:t>
            </a:r>
          </a:p>
          <a:p>
            <a:r>
              <a:rPr lang="en-US" dirty="0"/>
              <a:t>Clean</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3240206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200" y="807629"/>
            <a:ext cx="11277599" cy="2769989"/>
          </a:xfrm>
          <a:prstGeom prst="rect">
            <a:avLst/>
          </a:prstGeom>
        </p:spPr>
        <p:txBody>
          <a:bodyPr wrap="square" lIns="0" tIns="0" rIns="0" bIns="0" rtlCol="0" anchor="t" anchorCtr="0">
            <a:spAutoFit/>
          </a:bodyPr>
          <a:lstStyle/>
          <a:p>
            <a:r>
              <a:rPr lang="en-US" dirty="0">
                <a:hlinkClick r:id="rId2"/>
              </a:rPr>
              <a:t>https://www.microsoft.com/trustcenter</a:t>
            </a:r>
          </a:p>
          <a:p>
            <a:r>
              <a:rPr lang="en-US" dirty="0">
                <a:hlinkClick r:id="rId2"/>
              </a:rPr>
              <a:t>https://www.microsoft.com/learn</a:t>
            </a:r>
          </a:p>
          <a:p>
            <a:endParaRPr lang="en-US" dirty="0">
              <a:hlinkClick r:id="rId2"/>
            </a:endParaRPr>
          </a:p>
          <a:p>
            <a:r>
              <a:rPr lang="en-US" dirty="0">
                <a:hlinkClick r:id="rId2"/>
              </a:rPr>
              <a:t>https://docs.microsoft.com</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sz="8000" dirty="0">
              <a:solidFill>
                <a:schemeClr val="accent2"/>
              </a:solidFill>
            </a:endParaRPr>
          </a:p>
          <a:p>
            <a:pPr>
              <a:buClr>
                <a:schemeClr val="tx1"/>
              </a:buClr>
            </a:pP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6600" dirty="0">
                <a:solidFill>
                  <a:schemeClr val="accent2"/>
                </a:solidFill>
              </a:rPr>
              <a:t>aka.ms/danrt-0129</a:t>
            </a: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lambda architecture</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7282</Words>
  <Application>Microsoft Office PowerPoint</Application>
  <PresentationFormat>Widescreen</PresentationFormat>
  <Paragraphs>998</Paragraphs>
  <Slides>38</Slides>
  <Notes>35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38</vt:i4>
      </vt:variant>
    </vt:vector>
  </HeadingPairs>
  <TitlesOfParts>
    <vt:vector size="53" baseType="lpstr">
      <vt:lpstr>Arial</vt:lpstr>
      <vt:lpstr>Calibri</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Analytics with NRT Intelligence on Azure</vt:lpstr>
      <vt:lpstr>PowerPoint Presentation</vt:lpstr>
      <vt:lpstr>PowerPoint Presentation</vt:lpstr>
      <vt:lpstr>PowerPoint Presentation</vt:lpstr>
      <vt:lpstr>Lab Scenario (fictional!)</vt:lpstr>
      <vt:lpstr>Lab Overview</vt:lpstr>
      <vt:lpstr>PowerPoint Presentation</vt:lpstr>
      <vt:lpstr>Lab Environment</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Stream Analytics Scenarios</vt:lpstr>
      <vt:lpstr>Cloud Scale Analytics</vt:lpstr>
      <vt:lpstr>The Azure data landscape</vt:lpstr>
      <vt:lpstr>Ingest / Acquire</vt:lpstr>
      <vt:lpstr>Network data transfer</vt:lpstr>
      <vt:lpstr>Command line tools and APIs to copy and manage data</vt:lpstr>
      <vt:lpstr>Graphical user interface tools to copy and manage data</vt:lpstr>
      <vt:lpstr>Physical data transfer</vt:lpstr>
      <vt:lpstr>Azure Data Factory</vt:lpstr>
      <vt:lpstr>Stream ingestion (1/2)</vt:lpstr>
      <vt:lpstr>Stream ingestion (2/2)</vt:lpstr>
      <vt:lpstr>Store</vt:lpstr>
      <vt:lpstr>File storage</vt:lpstr>
      <vt:lpstr>Data storage</vt:lpstr>
      <vt:lpstr>Prep – Clean – Transform</vt:lpstr>
      <vt:lpstr>Additional Resources – Blogs, Whitepapers, Cloud Workshops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2019-01-26T22:29:52Z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